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3" r:id="rId7"/>
    <p:sldId id="261" r:id="rId8"/>
    <p:sldId id="262" r:id="rId9"/>
    <p:sldId id="269" r:id="rId10"/>
    <p:sldId id="264" r:id="rId11"/>
    <p:sldId id="265" r:id="rId12"/>
    <p:sldId id="266" r:id="rId13"/>
    <p:sldId id="267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4FA7-A41D-4EDD-B2C5-512088E1C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B4D5C-9187-43DD-90E3-718429454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1CEE-D6B4-419C-8F14-DA9A2547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7693-EF61-4135-9EAF-3BEC6ADE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592D6-3CFA-4795-BCFF-701D0419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E87-F768-4466-BEA3-6432495D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4912E-6518-4050-AA69-309AE2B53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9B6B0-3A17-4574-8438-BE125C52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63B2-7B40-4F8E-A87B-594E1EAF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47BE-A275-49E0-ADB7-88462BDD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029EC-01EE-4C03-BA92-3FBB943D1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4C95C-A2AF-42EF-A99A-F5A21A625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84BB-9333-41FB-9908-7642DB52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9A2E5-7E2A-4CDB-A2A4-2ED1C2FC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C7DEC-E82E-46F3-8606-163492A2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4B2E-2723-4147-A847-A3C98C63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925B-0F66-40FF-A058-AD0FA3E36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E57EE-460F-4E47-A8D0-C7028009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A0BEE-F52F-4EBC-9BE1-55501F2A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FDCC2-984D-4712-9F14-BD2236BD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58FB-D562-4BF4-A474-ABCE5BFB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38630-26E1-4722-8F85-FA2D141F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B609-6A2F-4F51-9D0C-054DDC17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4911-AC89-4CBE-89CF-2AE01C37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E00A-2B5C-4C8D-B28C-718D3B1E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96C4-BE4C-4170-9C80-D44794F2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6687-CAEA-495A-B11B-6EF57C368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15B2-4FA5-4958-A0C4-CF4D00855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13C23-B0AC-427F-A982-0FD9710E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25CD3-F72F-47BD-B2EB-9D3F8B88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DD80F-6DB9-4924-9740-50959840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6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3A87-7AF6-480C-9978-3A8A9384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121F-A623-4AB2-9DA5-25792FB6D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5F92B-FAD2-48DB-AD2E-1DBF05134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5E259-7586-4197-805A-9B351B193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83836-ACDD-4118-AF83-9C6B3C251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65291-6FA6-4990-9735-DC162BF8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A26D-F3E9-4CF6-B092-B1976E38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7900C-C2A9-4C70-B9EE-B3657F0B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DC45-B03B-41B2-B95A-51120298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AF80-5142-4768-98BC-483A7953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396C6-A141-43B2-8E2A-916C37F8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E6064-72FB-411E-AA3C-6F1C9FCC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E5C95-317D-4F93-97FD-2858BE8D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F42A9-6B49-432F-80A8-64C6039E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AD8F7-8F8D-41C7-899A-35D064B4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2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1287-1A8B-442E-9493-7484B852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C8B4-6494-472D-A5E0-10000DFB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DA12A-CD93-40A0-9E53-F0505392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E8ABE-1482-4228-B2C7-7AC95921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2563B-1D8A-408A-8124-253C0957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C23B-8B37-44A2-AB2E-E9358C4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2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D64E-2C1C-4D52-8AAD-A9C4BF72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492E2-18DA-40D1-8D37-4D4FEB69E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2493-2191-4B79-84D4-C38A79625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DFE6A-C3DE-4729-8BFB-47814E51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E30DB-043C-489E-9703-FA1A585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ABCDE-43FD-4826-B9D3-9210FF53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90886-1BF0-4CF2-8D48-9525D44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A5956-EFAA-495E-ADA9-142ACDB97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B877-7398-444D-8B1A-729219E1D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D9110-F660-4D00-8593-9EA4E3AF636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F3E9-7437-4B51-AA66-F1957AF5C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3E2E8-C906-4294-8996-4B4D0C655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25F49-9637-4985-974C-33F1E566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6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bl.worldbank.org/content/dam/sites/wbl/documents/2021/02/WBL202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31DD1-17E1-4A69-B944-790F8CE2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900">
                <a:solidFill>
                  <a:srgbClr val="080808"/>
                </a:solidFill>
              </a:rPr>
              <a:t>-women warriors</a:t>
            </a:r>
          </a:p>
          <a:p>
            <a:r>
              <a:rPr lang="en-US" sz="1900">
                <a:solidFill>
                  <a:srgbClr val="080808"/>
                </a:solidFill>
              </a:rPr>
              <a:t>(Sushmitha C S</a:t>
            </a:r>
          </a:p>
          <a:p>
            <a:r>
              <a:rPr lang="en-US" sz="1900">
                <a:solidFill>
                  <a:srgbClr val="080808"/>
                </a:solidFill>
              </a:rPr>
              <a:t>Nadhira K C)</a:t>
            </a:r>
          </a:p>
          <a:p>
            <a:endParaRPr lang="en-US" sz="19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9D3AC-A92C-45E1-AB85-192483919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Prediction of Woman’s Legal equality across countries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9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6D8E-B167-4953-A266-836FFB11F891}"/>
              </a:ext>
            </a:extLst>
          </p:cNvPr>
          <p:cNvSpPr/>
          <p:nvPr/>
        </p:nvSpPr>
        <p:spPr>
          <a:xfrm>
            <a:off x="0" y="-84407"/>
            <a:ext cx="12192000" cy="7737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291939DE-78CA-4365-B761-AA67D920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4" y="-2093"/>
            <a:ext cx="626881" cy="60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B12DD-217F-4EEE-BBA8-3783490BFEFB}"/>
              </a:ext>
            </a:extLst>
          </p:cNvPr>
          <p:cNvSpPr txBox="1"/>
          <p:nvPr/>
        </p:nvSpPr>
        <p:spPr>
          <a:xfrm>
            <a:off x="9476936" y="100051"/>
            <a:ext cx="271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en-US" sz="2000" b="1" dirty="0">
                <a:solidFill>
                  <a:schemeClr val="bg1"/>
                </a:solidFill>
              </a:rPr>
              <a:t>FAQs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9E71-E358-4176-8D2E-F880683A7B6A}"/>
              </a:ext>
            </a:extLst>
          </p:cNvPr>
          <p:cNvSpPr txBox="1"/>
          <p:nvPr/>
        </p:nvSpPr>
        <p:spPr>
          <a:xfrm flipH="1">
            <a:off x="-18704" y="679700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Ever wondered how legally gender equality exists across economies and how they impact on women empowerment ?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Legal Equality Prediction model will help identify the same.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Click the below button to predict your country’s current stat and when it will reach its legal equality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r>
              <a:rPr lang="en-US" sz="2000" b="1" dirty="0"/>
              <a:t>				       Click below to learn more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572B29-6EA8-4C42-A0A2-F0F7465DCEC3}"/>
              </a:ext>
            </a:extLst>
          </p:cNvPr>
          <p:cNvSpPr/>
          <p:nvPr/>
        </p:nvSpPr>
        <p:spPr>
          <a:xfrm>
            <a:off x="4142358" y="3765701"/>
            <a:ext cx="2608980" cy="5232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1AD97155-A7C9-42EB-AFBC-E9E0F05C8F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8" y="1439009"/>
            <a:ext cx="2126056" cy="133232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802184-7E56-4C7F-BB01-DE5A6F93774B}"/>
              </a:ext>
            </a:extLst>
          </p:cNvPr>
          <p:cNvSpPr txBox="1"/>
          <p:nvPr/>
        </p:nvSpPr>
        <p:spPr>
          <a:xfrm>
            <a:off x="4123654" y="3803690"/>
            <a:ext cx="260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START PREDICTION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F663E8-31C8-4BF4-8288-5A6BD18849F3}"/>
              </a:ext>
            </a:extLst>
          </p:cNvPr>
          <p:cNvSpPr/>
          <p:nvPr/>
        </p:nvSpPr>
        <p:spPr>
          <a:xfrm>
            <a:off x="4142358" y="5321792"/>
            <a:ext cx="2608980" cy="5232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81006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6D8E-B167-4953-A266-836FFB11F891}"/>
              </a:ext>
            </a:extLst>
          </p:cNvPr>
          <p:cNvSpPr/>
          <p:nvPr/>
        </p:nvSpPr>
        <p:spPr>
          <a:xfrm>
            <a:off x="0" y="-84407"/>
            <a:ext cx="12192000" cy="7737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291939DE-78CA-4365-B761-AA67D920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4" y="-2093"/>
            <a:ext cx="626881" cy="60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B12DD-217F-4EEE-BBA8-3783490BFEFB}"/>
              </a:ext>
            </a:extLst>
          </p:cNvPr>
          <p:cNvSpPr txBox="1"/>
          <p:nvPr/>
        </p:nvSpPr>
        <p:spPr>
          <a:xfrm>
            <a:off x="9476936" y="100051"/>
            <a:ext cx="271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en-US" sz="2000" b="1" dirty="0">
                <a:solidFill>
                  <a:schemeClr val="bg1"/>
                </a:solidFill>
              </a:rPr>
              <a:t>FAQs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F9E71-E358-4176-8D2E-F880683A7B6A}"/>
              </a:ext>
            </a:extLst>
          </p:cNvPr>
          <p:cNvSpPr txBox="1"/>
          <p:nvPr/>
        </p:nvSpPr>
        <p:spPr>
          <a:xfrm flipH="1">
            <a:off x="-18704" y="67970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Our Model predicts Legal equality across countries based on the below factors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014AD-30B0-423B-90AF-DC07B323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02" y="1444854"/>
            <a:ext cx="704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9606B6-2DBC-4CD5-8292-8ACE5AAD7BE9}"/>
              </a:ext>
            </a:extLst>
          </p:cNvPr>
          <p:cNvSpPr txBox="1"/>
          <p:nvPr/>
        </p:nvSpPr>
        <p:spPr>
          <a:xfrm>
            <a:off x="1136374" y="1079810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MOBILITY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56981-8A24-44CE-8429-62E90C54DC30}"/>
              </a:ext>
            </a:extLst>
          </p:cNvPr>
          <p:cNvSpPr txBox="1"/>
          <p:nvPr/>
        </p:nvSpPr>
        <p:spPr>
          <a:xfrm>
            <a:off x="2073078" y="1511856"/>
            <a:ext cx="365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examine constraints on freedom of movement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BE2610-15A9-4ABC-AF71-559EA68D7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77" y="2678048"/>
            <a:ext cx="723900" cy="666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DC85DB-8E52-4F26-B44A-995135E6619E}"/>
              </a:ext>
            </a:extLst>
          </p:cNvPr>
          <p:cNvSpPr txBox="1"/>
          <p:nvPr/>
        </p:nvSpPr>
        <p:spPr>
          <a:xfrm>
            <a:off x="1127813" y="2342801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WORKPLACE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F791E-E6F0-401A-8CE5-D8E8B2B7D9EC}"/>
              </a:ext>
            </a:extLst>
          </p:cNvPr>
          <p:cNvSpPr txBox="1"/>
          <p:nvPr/>
        </p:nvSpPr>
        <p:spPr>
          <a:xfrm>
            <a:off x="2102602" y="2744070"/>
            <a:ext cx="365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analyze laws affecting women’s decisions to 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E01B10-8DA6-4764-9970-E743D76DBC7C}"/>
              </a:ext>
            </a:extLst>
          </p:cNvPr>
          <p:cNvSpPr txBox="1"/>
          <p:nvPr/>
        </p:nvSpPr>
        <p:spPr>
          <a:xfrm>
            <a:off x="1144444" y="3552620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PAY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A981A-FC1A-40A0-943D-FCFA2AA50A55}"/>
              </a:ext>
            </a:extLst>
          </p:cNvPr>
          <p:cNvSpPr txBox="1"/>
          <p:nvPr/>
        </p:nvSpPr>
        <p:spPr>
          <a:xfrm>
            <a:off x="2102602" y="4022615"/>
            <a:ext cx="365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measure regulations affecting women’s pay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415D2-DE53-45A4-ADAE-AA6CA744917A}"/>
              </a:ext>
            </a:extLst>
          </p:cNvPr>
          <p:cNvSpPr txBox="1"/>
          <p:nvPr/>
        </p:nvSpPr>
        <p:spPr>
          <a:xfrm>
            <a:off x="1136374" y="4837865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MARRIAGE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35F088-902C-4E64-A8E4-9917B5E17344}"/>
              </a:ext>
            </a:extLst>
          </p:cNvPr>
          <p:cNvSpPr txBox="1"/>
          <p:nvPr/>
        </p:nvSpPr>
        <p:spPr>
          <a:xfrm>
            <a:off x="2054837" y="5269911"/>
            <a:ext cx="365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assess legal constraints related to marriage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FC3C54-E1F0-459C-B248-4901114B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02" y="3911787"/>
            <a:ext cx="714375" cy="685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EAA1DB-5981-4FEF-8BB4-2F04E1D41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366" y="5188097"/>
            <a:ext cx="723900" cy="6953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AFFFEE-E10D-4092-809A-F754F9787657}"/>
              </a:ext>
            </a:extLst>
          </p:cNvPr>
          <p:cNvSpPr txBox="1"/>
          <p:nvPr/>
        </p:nvSpPr>
        <p:spPr>
          <a:xfrm>
            <a:off x="6096000" y="1079810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ENTREPRENEURSHIP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9F57A6-2AB3-41F8-98A9-9238CF239AB2}"/>
              </a:ext>
            </a:extLst>
          </p:cNvPr>
          <p:cNvSpPr txBox="1"/>
          <p:nvPr/>
        </p:nvSpPr>
        <p:spPr>
          <a:xfrm>
            <a:off x="7024634" y="1528416"/>
            <a:ext cx="365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analyze constraints on women’s starting and running business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2F157-A604-4788-A7EC-89D1925F5AD4}"/>
              </a:ext>
            </a:extLst>
          </p:cNvPr>
          <p:cNvSpPr txBox="1"/>
          <p:nvPr/>
        </p:nvSpPr>
        <p:spPr>
          <a:xfrm>
            <a:off x="6079369" y="2359361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PARENTHOOD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4D03E-E59B-48D8-8B85-C3721EAD3986}"/>
              </a:ext>
            </a:extLst>
          </p:cNvPr>
          <p:cNvSpPr txBox="1"/>
          <p:nvPr/>
        </p:nvSpPr>
        <p:spPr>
          <a:xfrm>
            <a:off x="7054158" y="2860751"/>
            <a:ext cx="365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examine women’s work after having children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7499D-E937-49CE-9EF9-45E19BC78A2D}"/>
              </a:ext>
            </a:extLst>
          </p:cNvPr>
          <p:cNvSpPr txBox="1"/>
          <p:nvPr/>
        </p:nvSpPr>
        <p:spPr>
          <a:xfrm>
            <a:off x="6096000" y="3599087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PENSION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1CD347-4E65-49FB-A5F3-7EC77B0573B8}"/>
              </a:ext>
            </a:extLst>
          </p:cNvPr>
          <p:cNvSpPr txBox="1"/>
          <p:nvPr/>
        </p:nvSpPr>
        <p:spPr>
          <a:xfrm>
            <a:off x="7054158" y="4024234"/>
            <a:ext cx="365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assess laws affecting the size of women’s pension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FBEAB1-5C68-4834-9623-B7EAF339110E}"/>
              </a:ext>
            </a:extLst>
          </p:cNvPr>
          <p:cNvSpPr txBox="1"/>
          <p:nvPr/>
        </p:nvSpPr>
        <p:spPr>
          <a:xfrm>
            <a:off x="6096000" y="4921427"/>
            <a:ext cx="204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ASSETS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7EAFED-2754-40B0-869B-4B38C8C5FFBE}"/>
              </a:ext>
            </a:extLst>
          </p:cNvPr>
          <p:cNvSpPr txBox="1"/>
          <p:nvPr/>
        </p:nvSpPr>
        <p:spPr>
          <a:xfrm>
            <a:off x="7073106" y="5227563"/>
            <a:ext cx="3651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consider gender differences in property and inheritance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89CDEE-09A7-47D8-B659-03973012E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726" y="1444987"/>
            <a:ext cx="723900" cy="685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949442-F402-459E-8241-DEB875307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758" y="2741114"/>
            <a:ext cx="714375" cy="6762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FABCC4-1ACB-48B2-8D56-53E135E0A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922" y="3964988"/>
            <a:ext cx="723900" cy="676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2CFA7E-4B7B-45F8-8C49-9E29EBB7E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6547" y="5271659"/>
            <a:ext cx="704850" cy="67627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572B29-6EA8-4C42-A0A2-F0F7465DCEC3}"/>
              </a:ext>
            </a:extLst>
          </p:cNvPr>
          <p:cNvSpPr/>
          <p:nvPr/>
        </p:nvSpPr>
        <p:spPr>
          <a:xfrm>
            <a:off x="8850176" y="5883422"/>
            <a:ext cx="2608980" cy="5232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Back to Home Page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3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6D8E-B167-4953-A266-836FFB11F891}"/>
              </a:ext>
            </a:extLst>
          </p:cNvPr>
          <p:cNvSpPr/>
          <p:nvPr/>
        </p:nvSpPr>
        <p:spPr>
          <a:xfrm>
            <a:off x="0" y="-84407"/>
            <a:ext cx="12192000" cy="7737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291939DE-78CA-4365-B761-AA67D920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4" y="-2093"/>
            <a:ext cx="626881" cy="60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B12DD-217F-4EEE-BBA8-3783490BFEFB}"/>
              </a:ext>
            </a:extLst>
          </p:cNvPr>
          <p:cNvSpPr txBox="1"/>
          <p:nvPr/>
        </p:nvSpPr>
        <p:spPr>
          <a:xfrm>
            <a:off x="9476936" y="100051"/>
            <a:ext cx="271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en-US" sz="2000" b="1" dirty="0">
                <a:solidFill>
                  <a:schemeClr val="bg1"/>
                </a:solidFill>
              </a:rPr>
              <a:t>FAQs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472027-4E73-49DF-879C-7B332FA64D2F}"/>
              </a:ext>
            </a:extLst>
          </p:cNvPr>
          <p:cNvSpPr txBox="1"/>
          <p:nvPr/>
        </p:nvSpPr>
        <p:spPr>
          <a:xfrm flipH="1">
            <a:off x="-18704" y="67970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Prediction of Legal equality and women’s economic empowerment across countries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9E986862-621C-41C3-83C9-0FDC6C5E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287" y="1280523"/>
            <a:ext cx="10382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130E00-49C1-48CD-A3B6-AE6D4389424B}"/>
              </a:ext>
            </a:extLst>
          </p:cNvPr>
          <p:cNvSpPr/>
          <p:nvPr/>
        </p:nvSpPr>
        <p:spPr>
          <a:xfrm>
            <a:off x="5073965" y="1217875"/>
            <a:ext cx="2981463" cy="403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C7F81-7F57-4040-9F74-B178ED8E844D}"/>
              </a:ext>
            </a:extLst>
          </p:cNvPr>
          <p:cNvSpPr txBox="1"/>
          <p:nvPr/>
        </p:nvSpPr>
        <p:spPr>
          <a:xfrm>
            <a:off x="5073965" y="1235003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</a:t>
            </a:r>
          </a:p>
        </p:txBody>
      </p:sp>
      <p:sp>
        <p:nvSpPr>
          <p:cNvPr id="31" name="Flowchart: Merge 30">
            <a:extLst>
              <a:ext uri="{FF2B5EF4-FFF2-40B4-BE49-F238E27FC236}">
                <a16:creationId xmlns:a16="http://schemas.microsoft.com/office/drawing/2014/main" id="{2BF0C7D7-59F3-4426-A854-4B4386E7B7E5}"/>
              </a:ext>
            </a:extLst>
          </p:cNvPr>
          <p:cNvSpPr/>
          <p:nvPr/>
        </p:nvSpPr>
        <p:spPr>
          <a:xfrm>
            <a:off x="7713114" y="1335274"/>
            <a:ext cx="201637" cy="168790"/>
          </a:xfrm>
          <a:prstGeom prst="flowChartMer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2EA04D-1038-4B77-8DE8-1B08A6C25656}"/>
              </a:ext>
            </a:extLst>
          </p:cNvPr>
          <p:cNvSpPr txBox="1"/>
          <p:nvPr/>
        </p:nvSpPr>
        <p:spPr>
          <a:xfrm>
            <a:off x="1267078" y="2017812"/>
            <a:ext cx="189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BB8BE25-B05B-45D5-B05C-CCE6336C9ED5}"/>
              </a:ext>
            </a:extLst>
          </p:cNvPr>
          <p:cNvPicPr/>
          <p:nvPr/>
        </p:nvPicPr>
        <p:blipFill rotWithShape="1">
          <a:blip r:embed="rId3"/>
          <a:srcRect l="51538" t="43165" r="13414" b="19395"/>
          <a:stretch/>
        </p:blipFill>
        <p:spPr bwMode="auto">
          <a:xfrm>
            <a:off x="541858" y="2495317"/>
            <a:ext cx="3007086" cy="1839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7F6E88-389A-40CB-A05F-EDA81F95151B}"/>
              </a:ext>
            </a:extLst>
          </p:cNvPr>
          <p:cNvPicPr/>
          <p:nvPr/>
        </p:nvPicPr>
        <p:blipFill rotWithShape="1">
          <a:blip r:embed="rId4"/>
          <a:srcRect l="33535" t="43116" r="31279" b="19113"/>
          <a:stretch/>
        </p:blipFill>
        <p:spPr bwMode="auto">
          <a:xfrm>
            <a:off x="541858" y="4664732"/>
            <a:ext cx="3007086" cy="1838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72A911-4F71-4BF3-9EFF-C1A394A08921}"/>
              </a:ext>
            </a:extLst>
          </p:cNvPr>
          <p:cNvCxnSpPr/>
          <p:nvPr/>
        </p:nvCxnSpPr>
        <p:spPr>
          <a:xfrm>
            <a:off x="3831771" y="2017812"/>
            <a:ext cx="0" cy="448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00901B-40DC-486D-9EAB-473C565BFBB4}"/>
              </a:ext>
            </a:extLst>
          </p:cNvPr>
          <p:cNvSpPr txBox="1"/>
          <p:nvPr/>
        </p:nvSpPr>
        <p:spPr>
          <a:xfrm>
            <a:off x="7532914" y="201781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DE75BC6-6E02-4C95-A40F-135E9E7F7E99}"/>
              </a:ext>
            </a:extLst>
          </p:cNvPr>
          <p:cNvPicPr/>
          <p:nvPr/>
        </p:nvPicPr>
        <p:blipFill rotWithShape="1">
          <a:blip r:embed="rId5"/>
          <a:srcRect l="42536" t="43372" r="22766" b="19171"/>
          <a:stretch/>
        </p:blipFill>
        <p:spPr bwMode="auto">
          <a:xfrm>
            <a:off x="5406888" y="2387145"/>
            <a:ext cx="5393634" cy="2482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75AC8AB-E77E-4755-A797-C5DFFA659008}"/>
              </a:ext>
            </a:extLst>
          </p:cNvPr>
          <p:cNvSpPr txBox="1"/>
          <p:nvPr/>
        </p:nvSpPr>
        <p:spPr>
          <a:xfrm>
            <a:off x="4981306" y="5616493"/>
            <a:ext cx="610325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3856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 Our model predicts that India will reach 100% by 2034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8A2A980-FC2A-48C6-A3B5-BF098B0A50E5}"/>
              </a:ext>
            </a:extLst>
          </p:cNvPr>
          <p:cNvSpPr/>
          <p:nvPr/>
        </p:nvSpPr>
        <p:spPr>
          <a:xfrm>
            <a:off x="4748512" y="5522727"/>
            <a:ext cx="6568845" cy="8433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6D8E-B167-4953-A266-836FFB11F891}"/>
              </a:ext>
            </a:extLst>
          </p:cNvPr>
          <p:cNvSpPr/>
          <p:nvPr/>
        </p:nvSpPr>
        <p:spPr>
          <a:xfrm>
            <a:off x="0" y="-84407"/>
            <a:ext cx="12192000" cy="7737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291939DE-78CA-4365-B761-AA67D920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4" y="-2093"/>
            <a:ext cx="626881" cy="60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B12DD-217F-4EEE-BBA8-3783490BFEFB}"/>
              </a:ext>
            </a:extLst>
          </p:cNvPr>
          <p:cNvSpPr txBox="1"/>
          <p:nvPr/>
        </p:nvSpPr>
        <p:spPr>
          <a:xfrm>
            <a:off x="9476936" y="100051"/>
            <a:ext cx="271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en-US" sz="2000" b="1" dirty="0">
                <a:solidFill>
                  <a:schemeClr val="bg1"/>
                </a:solidFill>
              </a:rPr>
              <a:t>FAQs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472027-4E73-49DF-879C-7B332FA64D2F}"/>
              </a:ext>
            </a:extLst>
          </p:cNvPr>
          <p:cNvSpPr txBox="1"/>
          <p:nvPr/>
        </p:nvSpPr>
        <p:spPr>
          <a:xfrm flipH="1">
            <a:off x="-18704" y="67970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Prediction of Legal equality and women’s economic empowerment across countries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9E986862-621C-41C3-83C9-0FDC6C5E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287" y="1280523"/>
            <a:ext cx="10382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130E00-49C1-48CD-A3B6-AE6D4389424B}"/>
              </a:ext>
            </a:extLst>
          </p:cNvPr>
          <p:cNvSpPr/>
          <p:nvPr/>
        </p:nvSpPr>
        <p:spPr>
          <a:xfrm>
            <a:off x="5073965" y="1217875"/>
            <a:ext cx="2981463" cy="403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C7F81-7F57-4040-9F74-B178ED8E844D}"/>
              </a:ext>
            </a:extLst>
          </p:cNvPr>
          <p:cNvSpPr txBox="1"/>
          <p:nvPr/>
        </p:nvSpPr>
        <p:spPr>
          <a:xfrm>
            <a:off x="5073965" y="1235003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Afghanistan</a:t>
            </a:r>
          </a:p>
        </p:txBody>
      </p:sp>
      <p:sp>
        <p:nvSpPr>
          <p:cNvPr id="31" name="Flowchart: Merge 30">
            <a:extLst>
              <a:ext uri="{FF2B5EF4-FFF2-40B4-BE49-F238E27FC236}">
                <a16:creationId xmlns:a16="http://schemas.microsoft.com/office/drawing/2014/main" id="{2BF0C7D7-59F3-4426-A854-4B4386E7B7E5}"/>
              </a:ext>
            </a:extLst>
          </p:cNvPr>
          <p:cNvSpPr/>
          <p:nvPr/>
        </p:nvSpPr>
        <p:spPr>
          <a:xfrm>
            <a:off x="7713114" y="1335274"/>
            <a:ext cx="201637" cy="168790"/>
          </a:xfrm>
          <a:prstGeom prst="flowChartMer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2EA04D-1038-4B77-8DE8-1B08A6C25656}"/>
              </a:ext>
            </a:extLst>
          </p:cNvPr>
          <p:cNvSpPr txBox="1"/>
          <p:nvPr/>
        </p:nvSpPr>
        <p:spPr>
          <a:xfrm>
            <a:off x="1267078" y="2017812"/>
            <a:ext cx="189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72A911-4F71-4BF3-9EFF-C1A394A08921}"/>
              </a:ext>
            </a:extLst>
          </p:cNvPr>
          <p:cNvCxnSpPr/>
          <p:nvPr/>
        </p:nvCxnSpPr>
        <p:spPr>
          <a:xfrm>
            <a:off x="3831771" y="2017812"/>
            <a:ext cx="0" cy="448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00901B-40DC-486D-9EAB-473C565BFBB4}"/>
              </a:ext>
            </a:extLst>
          </p:cNvPr>
          <p:cNvSpPr txBox="1"/>
          <p:nvPr/>
        </p:nvSpPr>
        <p:spPr>
          <a:xfrm>
            <a:off x="7532914" y="201781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5AC8AB-E77E-4755-A797-C5DFFA659008}"/>
              </a:ext>
            </a:extLst>
          </p:cNvPr>
          <p:cNvSpPr txBox="1"/>
          <p:nvPr/>
        </p:nvSpPr>
        <p:spPr>
          <a:xfrm>
            <a:off x="4399729" y="5123246"/>
            <a:ext cx="7069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  <a:latin typeface="-apple-system"/>
              </a:rPr>
              <a:t>Our model predicts that Afghanistan will not reach Legal equality by 2050.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-apple-system"/>
              </a:rPr>
              <a:t>Laws related to parenthood, pay, workplace needs to be strengthened for the economy to reach gender equality on a legal basis.</a:t>
            </a:r>
            <a:endParaRPr lang="en-US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8A2A980-FC2A-48C6-A3B5-BF098B0A50E5}"/>
              </a:ext>
            </a:extLst>
          </p:cNvPr>
          <p:cNvSpPr/>
          <p:nvPr/>
        </p:nvSpPr>
        <p:spPr>
          <a:xfrm>
            <a:off x="4399730" y="4868446"/>
            <a:ext cx="7069076" cy="1635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FBFF62-F3BB-413F-980A-8AAC4AFCF39C}"/>
              </a:ext>
            </a:extLst>
          </p:cNvPr>
          <p:cNvPicPr/>
          <p:nvPr/>
        </p:nvPicPr>
        <p:blipFill rotWithShape="1">
          <a:blip r:embed="rId3"/>
          <a:srcRect l="42530" t="43115" r="22037" b="19959"/>
          <a:stretch/>
        </p:blipFill>
        <p:spPr bwMode="auto">
          <a:xfrm>
            <a:off x="482781" y="2495317"/>
            <a:ext cx="3066161" cy="19755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EE8FC3-AA4A-4AA3-9B80-D3CE44A21AD3}"/>
              </a:ext>
            </a:extLst>
          </p:cNvPr>
          <p:cNvPicPr/>
          <p:nvPr/>
        </p:nvPicPr>
        <p:blipFill rotWithShape="1">
          <a:blip r:embed="rId4"/>
          <a:srcRect l="42251" t="42856" r="22183" b="18394"/>
          <a:stretch/>
        </p:blipFill>
        <p:spPr bwMode="auto">
          <a:xfrm>
            <a:off x="547732" y="4579029"/>
            <a:ext cx="3001205" cy="1924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362BB2-9F63-442E-88B6-FFB10BF3B3ED}"/>
              </a:ext>
            </a:extLst>
          </p:cNvPr>
          <p:cNvPicPr/>
          <p:nvPr/>
        </p:nvPicPr>
        <p:blipFill rotWithShape="1">
          <a:blip r:embed="rId5"/>
          <a:srcRect l="55025" t="44147" r="9538" b="17629"/>
          <a:stretch/>
        </p:blipFill>
        <p:spPr bwMode="auto">
          <a:xfrm>
            <a:off x="4236911" y="2421445"/>
            <a:ext cx="3413378" cy="2303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CCAE83-689C-4DD8-81A5-7C02F62871B1}"/>
              </a:ext>
            </a:extLst>
          </p:cNvPr>
          <p:cNvPicPr/>
          <p:nvPr/>
        </p:nvPicPr>
        <p:blipFill rotWithShape="1">
          <a:blip r:embed="rId6"/>
          <a:srcRect l="36034" t="48278" r="28569" b="13748"/>
          <a:stretch/>
        </p:blipFill>
        <p:spPr bwMode="auto">
          <a:xfrm>
            <a:off x="8055428" y="2531108"/>
            <a:ext cx="3413378" cy="2083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989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06047-AB43-484B-8584-E3F23402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sz="3600" dirty="0"/>
              <a:t>Tech Stack: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3528-D5A2-43AB-8537-5D11D872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dirty="0"/>
              <a:t>Azure ML 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Angular8</a:t>
            </a:r>
          </a:p>
          <a:p>
            <a:r>
              <a:rPr lang="en-US" sz="2000" dirty="0"/>
              <a:t>Azure container &amp;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86751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2B872-996F-4853-9EC7-3504A63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A35E07-DBDB-4BEB-A7A9-1E46C511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https://infygithub.ad.infosys.com/sushmitha-s12/AzureHackathon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1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37142-75D4-49DD-9AD2-DB65D54D4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40C1-88EA-4CE3-96CE-A8B7C4B6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When societies achieve gender equality, economies become more resilient.</a:t>
            </a:r>
          </a:p>
          <a:p>
            <a:r>
              <a:rPr lang="en-US" sz="2000"/>
              <a:t>Women, Business and the Law (WBL) is an </a:t>
            </a:r>
            <a:r>
              <a:rPr lang="en-US" sz="2000" b="0" i="0">
                <a:effectLst/>
                <a:latin typeface="arial" panose="020B0604020202020204" pitchFamily="34" charset="0"/>
              </a:rPr>
              <a:t>association</a:t>
            </a:r>
            <a:r>
              <a:rPr lang="en-US" sz="2000"/>
              <a:t> within World Bank Group collecting data on the laws and regulations that affect women's economic opportunity. </a:t>
            </a:r>
          </a:p>
          <a:p>
            <a:r>
              <a:rPr lang="en-US" sz="2000"/>
              <a:t>It identifies where and which laws and regulations restrict women’s economic inclusion, providing an important resource for achieving their full and equal participation.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5FF4-D9B7-439F-817E-8772002B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eight women, business and the law indicators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eight Women, Business and the Law indicators coincide with the milestones that many women experience throughout their adult lives.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C73A0-3DFE-4DC1-AA51-6FC1384F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64" t="44688" r="11344" b="17810"/>
          <a:stretch/>
        </p:blipFill>
        <p:spPr>
          <a:xfrm>
            <a:off x="5441735" y="2328787"/>
            <a:ext cx="5934456" cy="22004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38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91C7-51E9-4C05-9DAD-E6F924C7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WBL Index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1480-43D5-4535-9571-71C4A943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total, 35 questions are scored across the eight indicators(Mentioned in previous slide) as part of the survey.</a:t>
            </a:r>
          </a:p>
          <a:p>
            <a:r>
              <a:rPr lang="en-US" dirty="0"/>
              <a:t>Overall scores are then calculated by taking the average of each indicator, with 100 representing the highest possible score which provides the WBL index.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WBL index= AVG(</a:t>
            </a:r>
            <a:r>
              <a:rPr lang="en-US" dirty="0" err="1"/>
              <a:t>workspace,pay,parenthood,mobility,entrpreneurship</a:t>
            </a:r>
            <a:r>
              <a:rPr lang="en-US" dirty="0"/>
              <a:t>,</a:t>
            </a:r>
            <a:endParaRPr lang="en-US"/>
          </a:p>
          <a:p>
            <a:pPr marL="0" indent="0">
              <a:buNone/>
            </a:pPr>
            <a:r>
              <a:rPr lang="en-US" dirty="0" err="1"/>
              <a:t>assets,pension,marriage</a:t>
            </a:r>
            <a:r>
              <a:rPr lang="en-US" dirty="0"/>
              <a:t>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1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E65A8-1CBA-431C-986D-BAB418E7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Objective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67431-B1EB-4F59-8461-72788B83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285875"/>
            <a:ext cx="10175630" cy="941936"/>
          </a:xfrm>
        </p:spPr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Prediction of Legal equality and women’s economic empowerment based on WBL index for a given country/economy.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CE9D7-ACCB-454A-AB17-6CE3F658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27429"/>
              </p:ext>
            </p:extLst>
          </p:nvPr>
        </p:nvGraphicFramePr>
        <p:xfrm>
          <a:off x="1475885" y="2405150"/>
          <a:ext cx="9536672" cy="3174162"/>
        </p:xfrm>
        <a:graphic>
          <a:graphicData uri="http://schemas.openxmlformats.org/drawingml/2006/table">
            <a:tbl>
              <a:tblPr firstRow="1" bandRow="1"/>
              <a:tblGrid>
                <a:gridCol w="913066">
                  <a:extLst>
                    <a:ext uri="{9D8B030D-6E8A-4147-A177-3AD203B41FA5}">
                      <a16:colId xmlns:a16="http://schemas.microsoft.com/office/drawing/2014/main" val="3213435776"/>
                    </a:ext>
                  </a:extLst>
                </a:gridCol>
                <a:gridCol w="702359">
                  <a:extLst>
                    <a:ext uri="{9D8B030D-6E8A-4147-A177-3AD203B41FA5}">
                      <a16:colId xmlns:a16="http://schemas.microsoft.com/office/drawing/2014/main" val="1019130925"/>
                    </a:ext>
                  </a:extLst>
                </a:gridCol>
                <a:gridCol w="774058">
                  <a:extLst>
                    <a:ext uri="{9D8B030D-6E8A-4147-A177-3AD203B41FA5}">
                      <a16:colId xmlns:a16="http://schemas.microsoft.com/office/drawing/2014/main" val="1452374721"/>
                    </a:ext>
                  </a:extLst>
                </a:gridCol>
                <a:gridCol w="966109">
                  <a:extLst>
                    <a:ext uri="{9D8B030D-6E8A-4147-A177-3AD203B41FA5}">
                      <a16:colId xmlns:a16="http://schemas.microsoft.com/office/drawing/2014/main" val="1632310262"/>
                    </a:ext>
                  </a:extLst>
                </a:gridCol>
                <a:gridCol w="633909">
                  <a:extLst>
                    <a:ext uri="{9D8B030D-6E8A-4147-A177-3AD203B41FA5}">
                      <a16:colId xmlns:a16="http://schemas.microsoft.com/office/drawing/2014/main" val="1728129640"/>
                    </a:ext>
                  </a:extLst>
                </a:gridCol>
                <a:gridCol w="858195">
                  <a:extLst>
                    <a:ext uri="{9D8B030D-6E8A-4147-A177-3AD203B41FA5}">
                      <a16:colId xmlns:a16="http://schemas.microsoft.com/office/drawing/2014/main" val="3387273539"/>
                    </a:ext>
                  </a:extLst>
                </a:gridCol>
                <a:gridCol w="1074023">
                  <a:extLst>
                    <a:ext uri="{9D8B030D-6E8A-4147-A177-3AD203B41FA5}">
                      <a16:colId xmlns:a16="http://schemas.microsoft.com/office/drawing/2014/main" val="2767347579"/>
                    </a:ext>
                  </a:extLst>
                </a:gridCol>
                <a:gridCol w="1483733">
                  <a:extLst>
                    <a:ext uri="{9D8B030D-6E8A-4147-A177-3AD203B41FA5}">
                      <a16:colId xmlns:a16="http://schemas.microsoft.com/office/drawing/2014/main" val="2589348642"/>
                    </a:ext>
                  </a:extLst>
                </a:gridCol>
                <a:gridCol w="702359">
                  <a:extLst>
                    <a:ext uri="{9D8B030D-6E8A-4147-A177-3AD203B41FA5}">
                      <a16:colId xmlns:a16="http://schemas.microsoft.com/office/drawing/2014/main" val="2253379966"/>
                    </a:ext>
                  </a:extLst>
                </a:gridCol>
                <a:gridCol w="726502">
                  <a:extLst>
                    <a:ext uri="{9D8B030D-6E8A-4147-A177-3AD203B41FA5}">
                      <a16:colId xmlns:a16="http://schemas.microsoft.com/office/drawing/2014/main" val="1910461331"/>
                    </a:ext>
                  </a:extLst>
                </a:gridCol>
                <a:gridCol w="702359">
                  <a:extLst>
                    <a:ext uri="{9D8B030D-6E8A-4147-A177-3AD203B41FA5}">
                      <a16:colId xmlns:a16="http://schemas.microsoft.com/office/drawing/2014/main" val="3595992160"/>
                    </a:ext>
                  </a:extLst>
                </a:gridCol>
              </a:tblGrid>
              <a:tr h="2928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Year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MOBILITY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WORKPLACE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MARRIAGE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PARENTHOOD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ENTREPRENEURSHIP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ASSETS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PENSION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WBL INDEX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20499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Afghanistan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668987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Albania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012124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Algeria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933992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Angola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79.4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882508"/>
                  </a:ext>
                </a:extLst>
              </a:tr>
              <a:tr h="2928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Antigua and Barbuda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66.3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635999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79.4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745678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871731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878789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Austria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981336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78.8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65198"/>
                  </a:ext>
                </a:extLst>
              </a:tr>
              <a:tr h="2928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Bahamas, The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81.3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91144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Bahrain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86749"/>
                  </a:ext>
                </a:extLst>
              </a:tr>
              <a:tr h="1641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Bangladesh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10626" marR="10626" marT="10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52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4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9F76B-9A4F-4AFA-B791-8F46EE9B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9B4D-39D3-492A-AF8E-B0439D651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The above is a sample of dataset for the year 2022,As seen the WBL index is still low across the countries , Our goal is to use the data available(refer next slide for dataset) and predict when a particular economy is going to give Legal equality economic empowerment to women.</a:t>
            </a:r>
          </a:p>
          <a:p>
            <a:r>
              <a:rPr lang="en-US" sz="2000"/>
              <a:t>Provide analysis based on the current statistics.</a:t>
            </a:r>
          </a:p>
          <a:p>
            <a:r>
              <a:rPr lang="en-US" sz="2000"/>
              <a:t>Find the indicators to be improved if the economy cannot reach the goal by 2050.</a:t>
            </a:r>
          </a:p>
          <a:p>
            <a:r>
              <a:rPr lang="en-US" sz="2000"/>
              <a:t>Factors such as education, cultural and social norms are not included, hence the prediction is also limited to the same factors available.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4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9F-9D9A-47F0-93DD-5D9E82D42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2"/>
            <a:ext cx="10515600" cy="1325563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-WBL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DA3EE-76D3-4B19-BA94-10714773DA3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234376"/>
              </p:ext>
            </p:extLst>
          </p:nvPr>
        </p:nvGraphicFramePr>
        <p:xfrm>
          <a:off x="1477617" y="1986201"/>
          <a:ext cx="1835426" cy="1548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A429E1C-783C-4DAC-AAF5-C5F95BDB5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7617" y="1986201"/>
                        <a:ext cx="1835426" cy="1548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1BBE88-08A6-4703-858A-F64EDCE826A4}"/>
              </a:ext>
            </a:extLst>
          </p:cNvPr>
          <p:cNvSpPr txBox="1"/>
          <p:nvPr/>
        </p:nvSpPr>
        <p:spPr>
          <a:xfrm>
            <a:off x="838200" y="3824765"/>
            <a:ext cx="10515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 contains information from 1971 to 2022.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856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81A32-D96C-4216-A97B-E25B5C59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B3C8-479C-4C4C-9C2A-388DA0A09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hlinkClick r:id="rId2"/>
              </a:rPr>
              <a:t>https://wbl.worldbank.org/content/dam/sites/wbl/documents/2021/02/WBL2022</a:t>
            </a:r>
            <a:r>
              <a:rPr lang="en-US"/>
              <a:t>Chapter1.pdf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6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1EC3DA-6130-4D1A-8EB9-19C7CE8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772</Words>
  <Application>Microsoft Office PowerPoint</Application>
  <PresentationFormat>Widescreen</PresentationFormat>
  <Paragraphs>240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Arial</vt:lpstr>
      <vt:lpstr>Calibri</vt:lpstr>
      <vt:lpstr>Calibri Light</vt:lpstr>
      <vt:lpstr>Office Theme</vt:lpstr>
      <vt:lpstr>Worksheet</vt:lpstr>
      <vt:lpstr>Prediction of Woman’s Legal equality across countries</vt:lpstr>
      <vt:lpstr>Introduction</vt:lpstr>
      <vt:lpstr>The eight women, business and the law indicators  The eight Women, Business and the Law indicators coincide with the milestones that many women experience throughout their adult lives. </vt:lpstr>
      <vt:lpstr>WBL Index</vt:lpstr>
      <vt:lpstr>Objective </vt:lpstr>
      <vt:lpstr>Continued..</vt:lpstr>
      <vt:lpstr>DataSet-WBL </vt:lpstr>
      <vt:lpstr>References</vt:lpstr>
      <vt:lpstr>DEMO</vt:lpstr>
      <vt:lpstr>PowerPoint Presentation</vt:lpstr>
      <vt:lpstr>PowerPoint Presentation</vt:lpstr>
      <vt:lpstr>PowerPoint Presentation</vt:lpstr>
      <vt:lpstr>PowerPoint Presentation</vt:lpstr>
      <vt:lpstr>Tech Stack:</vt:lpstr>
      <vt:lpstr>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Gender Equality across countries</dc:title>
  <dc:creator>Sushmitha Chinnaiya Sundararajan</dc:creator>
  <cp:lastModifiedBy>Sushmitha Chinnaiya Sundararajan</cp:lastModifiedBy>
  <cp:revision>9</cp:revision>
  <dcterms:created xsi:type="dcterms:W3CDTF">2022-05-31T15:07:13Z</dcterms:created>
  <dcterms:modified xsi:type="dcterms:W3CDTF">2022-06-20T04:29:25Z</dcterms:modified>
</cp:coreProperties>
</file>